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8" r:id="rId4"/>
    <p:sldId id="257" r:id="rId5"/>
    <p:sldId id="271" r:id="rId6"/>
    <p:sldId id="270" r:id="rId7"/>
    <p:sldId id="268" r:id="rId8"/>
    <p:sldId id="269" r:id="rId9"/>
    <p:sldId id="262" r:id="rId10"/>
    <p:sldId id="263" r:id="rId11"/>
    <p:sldId id="264" r:id="rId12"/>
    <p:sldId id="274" r:id="rId13"/>
    <p:sldId id="276" r:id="rId14"/>
    <p:sldId id="280" r:id="rId15"/>
    <p:sldId id="281" r:id="rId16"/>
    <p:sldId id="282" r:id="rId17"/>
    <p:sldId id="275" r:id="rId18"/>
    <p:sldId id="277" r:id="rId19"/>
    <p:sldId id="278" r:id="rId20"/>
    <p:sldId id="279"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gebokow, Cory FLNR:EX" initials="LCF" lastIdx="1" clrIdx="0">
    <p:extLst>
      <p:ext uri="{19B8F6BF-5375-455C-9EA6-DF929625EA0E}">
        <p15:presenceInfo xmlns:p15="http://schemas.microsoft.com/office/powerpoint/2012/main" userId="S::Cory.Legebokow@gov.bc.ca::8a65bffa-5193-439e-bb3b-55ffaafb45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7" autoAdjust="0"/>
    <p:restoredTop sz="94660"/>
  </p:normalViewPr>
  <p:slideViewPr>
    <p:cSldViewPr snapToGrid="0">
      <p:cViewPr>
        <p:scale>
          <a:sx n="120" d="100"/>
          <a:sy n="120" d="100"/>
        </p:scale>
        <p:origin x="6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85E95-B872-487C-A209-A1B8139A2B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FF5D8917-00E0-4D24-ABBA-6CE0127DF8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A4670E2-F3CF-4889-92B5-4E7E04B2D9B1}"/>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621BF393-2295-4CA7-81D0-2B51F053EB2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CD291D8-4083-476F-97E4-2B30D9A77E3C}"/>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2931981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BCB0-35A9-4FD3-8A89-09132CA0368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62AF3A3-7D19-4982-917D-6376B8043F7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7709F5F-06DB-415F-BF8F-0BC4B6325777}"/>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EB532F4D-CBFF-4C94-964A-6DE5A5FCA0A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E80FFB4-14B2-4DC6-94DA-F439458F9338}"/>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2202881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A542-624A-45A6-A840-9FF516F777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16B9DAD-FC5B-48DF-8C1E-A84D2A81E6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C92873-2110-4894-AF59-4ECBC2798C80}"/>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4CA8FF48-8241-4F73-BB1D-EA8CAFBB16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C6B8099-9F81-435A-A8A9-8F517B4D82A5}"/>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3044301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ED7B0-A374-479F-BAFC-DD5DF97AC9C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8FAA6EF-2791-4113-91C7-A28AACF6B3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105B320-119D-4D6D-9D21-9668D78864F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723977C6-6010-4A90-8BFE-0306C9D4456C}"/>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6" name="Footer Placeholder 5">
            <a:extLst>
              <a:ext uri="{FF2B5EF4-FFF2-40B4-BE49-F238E27FC236}">
                <a16:creationId xmlns:a16="http://schemas.microsoft.com/office/drawing/2014/main" id="{E642CF58-3156-4F20-B17A-9181C39A9B6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E648D59-EBD9-441A-9787-C9645058FCE5}"/>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80120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DADC-49B0-41D2-8C9F-16F0D28C323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EBF6E54-FD36-402F-B5E5-D7F1EF2540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A033C2D-49E1-4461-8475-1E4C29785A3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9098EB4-92C5-474D-BB2D-B510EACF6B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D0C09A5-6015-4674-B858-C292A9ADD95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1BFAC83-4B5B-4AF3-81AE-7AD6D70FB3CF}"/>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8" name="Footer Placeholder 7">
            <a:extLst>
              <a:ext uri="{FF2B5EF4-FFF2-40B4-BE49-F238E27FC236}">
                <a16:creationId xmlns:a16="http://schemas.microsoft.com/office/drawing/2014/main" id="{13E9EC1F-17E6-4FBB-A3E4-F029770F211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6785440-1D52-46A5-8BBF-6E127B448B9B}"/>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1354802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3644E-161A-4944-AE03-2B0BDEFC62E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85A2109-B8A7-4230-8498-5475259041A8}"/>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4" name="Footer Placeholder 3">
            <a:extLst>
              <a:ext uri="{FF2B5EF4-FFF2-40B4-BE49-F238E27FC236}">
                <a16:creationId xmlns:a16="http://schemas.microsoft.com/office/drawing/2014/main" id="{6A4253A9-BE32-4321-A229-04ECE0C75BB1}"/>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A554CDC8-33BE-40B8-AD52-13D31DA9AA92}"/>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2329515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3B3FCB-5FCB-4EC3-9FA3-32FEA154B053}"/>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3" name="Footer Placeholder 2">
            <a:extLst>
              <a:ext uri="{FF2B5EF4-FFF2-40B4-BE49-F238E27FC236}">
                <a16:creationId xmlns:a16="http://schemas.microsoft.com/office/drawing/2014/main" id="{752DA47C-452B-4A6E-BCDC-788BEC95469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127C5D7-DC5F-45D1-92D6-CAEC56785CCC}"/>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1887395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85AA1-5A42-4A08-9B20-9A33A4EE8B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C38E93F0-326C-4B6C-BEAE-2A283593B9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70634FAF-84E8-4A14-97CC-344EDA001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A72F7C-4271-4949-9766-6E87BF96212A}"/>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6" name="Footer Placeholder 5">
            <a:extLst>
              <a:ext uri="{FF2B5EF4-FFF2-40B4-BE49-F238E27FC236}">
                <a16:creationId xmlns:a16="http://schemas.microsoft.com/office/drawing/2014/main" id="{9F5EEDC0-7DFF-41D2-9892-4FA49631BEB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27A62C6-3E29-445E-BBBF-CEBE65279744}"/>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51734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3C983-680C-4D43-BF91-1864EDDF6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F51300BD-A8A9-4B13-9EA0-45F15CD447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DF1540B-9C8F-4A5D-9EBB-0EC252F87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10DB69-90DB-4831-BF84-4089C44EC6AD}"/>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6" name="Footer Placeholder 5">
            <a:extLst>
              <a:ext uri="{FF2B5EF4-FFF2-40B4-BE49-F238E27FC236}">
                <a16:creationId xmlns:a16="http://schemas.microsoft.com/office/drawing/2014/main" id="{7DE2713C-2BF9-4833-A932-BA737706439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BD6DD2C-9142-435E-8A0C-C62885DF84F5}"/>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1869109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D7E5F-28A4-43A0-91A3-B80F3CE6304A}"/>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329C551B-2A04-42EA-93BF-D00441537A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021AECD-5A50-44D4-AB6C-64FBCBD33FD1}"/>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54B43C8A-915C-4FAC-AAAA-E410E8334C5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04490C-2D76-4573-B977-CA58AD3D67A4}"/>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401655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9EEDFA-632C-4BB0-8DDA-857B6AEADF0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207E8DCA-B9C7-4A02-B56E-0AB17483991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6123B0-3F70-4565-A92B-3B067FD9F817}"/>
              </a:ext>
            </a:extLst>
          </p:cNvPr>
          <p:cNvSpPr>
            <a:spLocks noGrp="1"/>
          </p:cNvSpPr>
          <p:nvPr>
            <p:ph type="dt" sz="half" idx="10"/>
          </p:nvPr>
        </p:nvSpPr>
        <p:spPr/>
        <p:txBody>
          <a:body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E7157066-661D-4C58-AB2C-2BFDEAA388F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EE42672-D88A-4EAF-B928-6C97BBA13241}"/>
              </a:ext>
            </a:extLst>
          </p:cNvPr>
          <p:cNvSpPr>
            <a:spLocks noGrp="1"/>
          </p:cNvSpPr>
          <p:nvPr>
            <p:ph type="sldNum" sz="quarter" idx="12"/>
          </p:nvPr>
        </p:nvSpPr>
        <p:spPr/>
        <p:txBody>
          <a:bodyPr/>
          <a:lstStyle/>
          <a:p>
            <a:fld id="{FB1DAC18-6247-42F9-8F70-DFE056238493}" type="slidenum">
              <a:rPr lang="en-CA" smtClean="0"/>
              <a:t>‹#›</a:t>
            </a:fld>
            <a:endParaRPr lang="en-CA"/>
          </a:p>
        </p:txBody>
      </p:sp>
    </p:spTree>
    <p:extLst>
      <p:ext uri="{BB962C8B-B14F-4D97-AF65-F5344CB8AC3E}">
        <p14:creationId xmlns:p14="http://schemas.microsoft.com/office/powerpoint/2010/main" val="396524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2983DC-2F63-4CBE-8C2B-D5654A82B5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49AB265-6C4A-460B-BF7E-3C802B1669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6D10AF8-2232-4A51-A2D2-7FD9EF4037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8A33D6-BA55-4C77-BFCF-75CC26716314}" type="datetimeFigureOut">
              <a:rPr lang="en-CA" smtClean="0"/>
              <a:t>2022-01-24</a:t>
            </a:fld>
            <a:endParaRPr lang="en-CA"/>
          </a:p>
        </p:txBody>
      </p:sp>
      <p:sp>
        <p:nvSpPr>
          <p:cNvPr id="5" name="Footer Placeholder 4">
            <a:extLst>
              <a:ext uri="{FF2B5EF4-FFF2-40B4-BE49-F238E27FC236}">
                <a16:creationId xmlns:a16="http://schemas.microsoft.com/office/drawing/2014/main" id="{CC0FC5C5-8E83-4425-9959-638FE5E22E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DE19CD1-A1A3-4C65-9B06-55FDFCCA63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1DAC18-6247-42F9-8F70-DFE056238493}" type="slidenum">
              <a:rPr lang="en-CA" smtClean="0"/>
              <a:t>‹#›</a:t>
            </a:fld>
            <a:endParaRPr lang="en-CA"/>
          </a:p>
        </p:txBody>
      </p:sp>
    </p:spTree>
    <p:extLst>
      <p:ext uri="{BB962C8B-B14F-4D97-AF65-F5344CB8AC3E}">
        <p14:creationId xmlns:p14="http://schemas.microsoft.com/office/powerpoint/2010/main" val="1925520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arrowlakescaribousociety.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3F66-17DE-4D16-9C49-B2C26659409A}"/>
              </a:ext>
            </a:extLst>
          </p:cNvPr>
          <p:cNvSpPr>
            <a:spLocks noGrp="1"/>
          </p:cNvSpPr>
          <p:nvPr>
            <p:ph type="ctrTitle"/>
          </p:nvPr>
        </p:nvSpPr>
        <p:spPr>
          <a:xfrm>
            <a:off x="1289825" y="949325"/>
            <a:ext cx="9144000" cy="2387600"/>
          </a:xfrm>
        </p:spPr>
        <p:txBody>
          <a:bodyPr/>
          <a:lstStyle/>
          <a:p>
            <a:r>
              <a:rPr lang="en-CA" dirty="0"/>
              <a:t>Central Selkirks </a:t>
            </a:r>
            <a:br>
              <a:rPr lang="en-CA" dirty="0"/>
            </a:br>
            <a:r>
              <a:rPr lang="en-CA" dirty="0"/>
              <a:t>Maternity Pen</a:t>
            </a:r>
          </a:p>
        </p:txBody>
      </p:sp>
      <p:sp>
        <p:nvSpPr>
          <p:cNvPr id="3" name="Subtitle 2">
            <a:extLst>
              <a:ext uri="{FF2B5EF4-FFF2-40B4-BE49-F238E27FC236}">
                <a16:creationId xmlns:a16="http://schemas.microsoft.com/office/drawing/2014/main" id="{595594EA-9E45-486B-BCCF-12F387062D58}"/>
              </a:ext>
            </a:extLst>
          </p:cNvPr>
          <p:cNvSpPr>
            <a:spLocks noGrp="1"/>
          </p:cNvSpPr>
          <p:nvPr>
            <p:ph type="subTitle" idx="1"/>
          </p:nvPr>
        </p:nvSpPr>
        <p:spPr>
          <a:xfrm>
            <a:off x="1289825" y="3429000"/>
            <a:ext cx="9144000" cy="1655762"/>
          </a:xfrm>
        </p:spPr>
        <p:txBody>
          <a:bodyPr>
            <a:normAutofit fontScale="92500" lnSpcReduction="10000"/>
          </a:bodyPr>
          <a:lstStyle/>
          <a:p>
            <a:endParaRPr lang="en-CA" dirty="0"/>
          </a:p>
          <a:p>
            <a:r>
              <a:rPr lang="en-CA" dirty="0"/>
              <a:t>Cory Legebokow</a:t>
            </a:r>
          </a:p>
          <a:p>
            <a:r>
              <a:rPr lang="en-CA" dirty="0"/>
              <a:t>Ecosystem Specialist</a:t>
            </a:r>
          </a:p>
          <a:p>
            <a:r>
              <a:rPr lang="en-CA" dirty="0"/>
              <a:t>BC Caribou Recovery Team</a:t>
            </a:r>
          </a:p>
        </p:txBody>
      </p:sp>
    </p:spTree>
    <p:extLst>
      <p:ext uri="{BB962C8B-B14F-4D97-AF65-F5344CB8AC3E}">
        <p14:creationId xmlns:p14="http://schemas.microsoft.com/office/powerpoint/2010/main" val="84208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11840-DC44-4B42-A01B-382AD1A30A61}"/>
              </a:ext>
            </a:extLst>
          </p:cNvPr>
          <p:cNvSpPr>
            <a:spLocks noGrp="1"/>
          </p:cNvSpPr>
          <p:nvPr>
            <p:ph type="ctrTitle"/>
          </p:nvPr>
        </p:nvSpPr>
        <p:spPr>
          <a:xfrm>
            <a:off x="1524000" y="1267329"/>
            <a:ext cx="9144000" cy="728739"/>
          </a:xfrm>
        </p:spPr>
        <p:txBody>
          <a:bodyPr>
            <a:normAutofit/>
          </a:bodyPr>
          <a:lstStyle/>
          <a:p>
            <a:pPr algn="l"/>
            <a:r>
              <a:rPr lang="en-CA" sz="2800" b="1" dirty="0"/>
              <a:t>Agenda</a:t>
            </a:r>
          </a:p>
        </p:txBody>
      </p:sp>
      <p:sp>
        <p:nvSpPr>
          <p:cNvPr id="3" name="Subtitle 2">
            <a:extLst>
              <a:ext uri="{FF2B5EF4-FFF2-40B4-BE49-F238E27FC236}">
                <a16:creationId xmlns:a16="http://schemas.microsoft.com/office/drawing/2014/main" id="{AF6355AC-2863-4675-8307-80155090666D}"/>
              </a:ext>
            </a:extLst>
          </p:cNvPr>
          <p:cNvSpPr>
            <a:spLocks noGrp="1"/>
          </p:cNvSpPr>
          <p:nvPr>
            <p:ph type="subTitle" idx="1"/>
          </p:nvPr>
        </p:nvSpPr>
        <p:spPr>
          <a:xfrm>
            <a:off x="2375210" y="2241395"/>
            <a:ext cx="8292790" cy="2968279"/>
          </a:xfrm>
        </p:spPr>
        <p:txBody>
          <a:bodyPr>
            <a:normAutofit/>
          </a:bodyPr>
          <a:lstStyle/>
          <a:p>
            <a:pPr marL="457200" indent="-457200" algn="l">
              <a:buFont typeface="+mj-lt"/>
              <a:buAutoNum type="arabicPeriod"/>
            </a:pPr>
            <a:r>
              <a:rPr lang="en-CA" dirty="0"/>
              <a:t>Population Status</a:t>
            </a:r>
          </a:p>
          <a:p>
            <a:pPr marL="457200" indent="-457200" algn="l">
              <a:buFont typeface="+mj-lt"/>
              <a:buAutoNum type="arabicPeriod"/>
            </a:pPr>
            <a:r>
              <a:rPr lang="en-CA" dirty="0"/>
              <a:t>Implemented Management Actions</a:t>
            </a:r>
          </a:p>
          <a:p>
            <a:pPr marL="457200" indent="-457200" algn="l">
              <a:buFont typeface="+mj-lt"/>
              <a:buAutoNum type="arabicPeriod"/>
            </a:pPr>
            <a:r>
              <a:rPr lang="en-CA" dirty="0"/>
              <a:t>Conditions Supporting Maternal Penning</a:t>
            </a:r>
          </a:p>
          <a:p>
            <a:pPr marL="457200" indent="-457200" algn="l">
              <a:buFont typeface="+mj-lt"/>
              <a:buAutoNum type="arabicPeriod"/>
            </a:pPr>
            <a:r>
              <a:rPr lang="en-CA" dirty="0"/>
              <a:t>ALCS Maternity Pen Facility</a:t>
            </a:r>
          </a:p>
          <a:p>
            <a:pPr marL="457200" indent="-457200" algn="l">
              <a:buFont typeface="+mj-lt"/>
              <a:buAutoNum type="arabicPeriod"/>
            </a:pPr>
            <a:r>
              <a:rPr lang="en-CA" dirty="0"/>
              <a:t>Risks and Mitigative Measures</a:t>
            </a:r>
          </a:p>
          <a:p>
            <a:pPr marL="457200" indent="-457200" algn="l">
              <a:buFont typeface="+mj-lt"/>
              <a:buAutoNum type="arabicPeriod"/>
            </a:pPr>
            <a:r>
              <a:rPr lang="en-CA" dirty="0"/>
              <a:t>Questions</a:t>
            </a:r>
          </a:p>
          <a:p>
            <a:pPr marL="342900" indent="-342900" algn="l">
              <a:buFont typeface="Arial" panose="020B0604020202020204" pitchFamily="34" charset="0"/>
              <a:buChar char="•"/>
            </a:pPr>
            <a:endParaRPr lang="en-CA" dirty="0"/>
          </a:p>
        </p:txBody>
      </p:sp>
    </p:spTree>
    <p:extLst>
      <p:ext uri="{BB962C8B-B14F-4D97-AF65-F5344CB8AC3E}">
        <p14:creationId xmlns:p14="http://schemas.microsoft.com/office/powerpoint/2010/main" val="671286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0D0B8-5591-46AA-95EC-9CE021D6DE7F}"/>
              </a:ext>
            </a:extLst>
          </p:cNvPr>
          <p:cNvSpPr>
            <a:spLocks noGrp="1"/>
          </p:cNvSpPr>
          <p:nvPr>
            <p:ph idx="1"/>
          </p:nvPr>
        </p:nvSpPr>
        <p:spPr>
          <a:xfrm>
            <a:off x="492981" y="1813476"/>
            <a:ext cx="9846773" cy="2774428"/>
          </a:xfrm>
        </p:spPr>
        <p:txBody>
          <a:bodyPr>
            <a:normAutofit/>
          </a:bodyPr>
          <a:lstStyle/>
          <a:p>
            <a:pPr marL="514350" indent="-514350">
              <a:buFont typeface="+mj-lt"/>
              <a:buAutoNum type="arabicPeriod"/>
            </a:pPr>
            <a:r>
              <a:rPr lang="en-CA" dirty="0"/>
              <a:t>Central Selkirks Population Status</a:t>
            </a:r>
          </a:p>
          <a:p>
            <a:pPr marL="0" indent="0">
              <a:buNone/>
            </a:pPr>
            <a:endParaRPr lang="en-CA" sz="1000" dirty="0"/>
          </a:p>
          <a:p>
            <a:r>
              <a:rPr lang="en-US" sz="1800" dirty="0"/>
              <a:t>The CS herd reduced from 92 to 28 animals (26 adults &amp; 2 calves) from 2010 to 2021 and has seen a total decline of 84% since 1997. With only 2 calves observed in 2020 the recruitment rate of 7.1% is far below the 16% necessary to just stabilize the herd.</a:t>
            </a:r>
          </a:p>
          <a:p>
            <a:endParaRPr lang="en-US" sz="1200" dirty="0"/>
          </a:p>
          <a:p>
            <a:r>
              <a:rPr lang="en-US" sz="1800" dirty="0"/>
              <a:t>Without immediate management interventions the CS herd is expected to be functionally extirpated (&lt;8 adult females) in less than 5 years (</a:t>
            </a:r>
            <a:r>
              <a:rPr lang="en-US" sz="1800" dirty="0" err="1"/>
              <a:t>Wildlift</a:t>
            </a:r>
            <a:r>
              <a:rPr lang="en-US" sz="1800" dirty="0"/>
              <a:t> Model).</a:t>
            </a:r>
          </a:p>
          <a:p>
            <a:pPr marL="0" indent="0">
              <a:buNone/>
            </a:pPr>
            <a:endParaRPr lang="en-CA" sz="2400" dirty="0"/>
          </a:p>
          <a:p>
            <a:endParaRPr lang="en-CA" dirty="0"/>
          </a:p>
        </p:txBody>
      </p:sp>
    </p:spTree>
    <p:extLst>
      <p:ext uri="{BB962C8B-B14F-4D97-AF65-F5344CB8AC3E}">
        <p14:creationId xmlns:p14="http://schemas.microsoft.com/office/powerpoint/2010/main" val="1090823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0D0B8-5591-46AA-95EC-9CE021D6DE7F}"/>
              </a:ext>
            </a:extLst>
          </p:cNvPr>
          <p:cNvSpPr>
            <a:spLocks noGrp="1"/>
          </p:cNvSpPr>
          <p:nvPr>
            <p:ph idx="1"/>
          </p:nvPr>
        </p:nvSpPr>
        <p:spPr>
          <a:xfrm>
            <a:off x="884239" y="1357554"/>
            <a:ext cx="8840373" cy="4351338"/>
          </a:xfrm>
        </p:spPr>
        <p:txBody>
          <a:bodyPr>
            <a:normAutofit/>
          </a:bodyPr>
          <a:lstStyle/>
          <a:p>
            <a:pPr marL="514350" indent="-514350">
              <a:buFont typeface="+mj-lt"/>
              <a:buAutoNum type="arabicPeriod" startAt="2"/>
            </a:pPr>
            <a:r>
              <a:rPr lang="en-CA" dirty="0"/>
              <a:t>Central Selkirks Implemented Management Actions</a:t>
            </a:r>
          </a:p>
          <a:p>
            <a:pPr marL="0" indent="0">
              <a:buNone/>
            </a:pPr>
            <a:endParaRPr lang="en-CA" sz="1000" dirty="0"/>
          </a:p>
          <a:p>
            <a:r>
              <a:rPr lang="en-CA" sz="1800" u="sng" dirty="0"/>
              <a:t>Habitat Protection:</a:t>
            </a:r>
            <a:r>
              <a:rPr lang="en-CA" sz="1800" dirty="0"/>
              <a:t> 650,624 ha (79.4%) of core habitat is protected through no harvest zones under the </a:t>
            </a:r>
            <a:r>
              <a:rPr lang="en-CA" sz="1800" i="1" dirty="0"/>
              <a:t>Forest &amp; Range Practices Act </a:t>
            </a:r>
            <a:r>
              <a:rPr lang="en-CA" sz="1800" dirty="0"/>
              <a:t>and</a:t>
            </a:r>
            <a:r>
              <a:rPr lang="en-CA" sz="1800" i="1" dirty="0"/>
              <a:t> </a:t>
            </a:r>
            <a:r>
              <a:rPr lang="en-CA" sz="1800" dirty="0"/>
              <a:t>through</a:t>
            </a:r>
            <a:r>
              <a:rPr lang="en-CA" sz="1800" i="1" dirty="0"/>
              <a:t> </a:t>
            </a:r>
            <a:r>
              <a:rPr lang="en-CA" sz="1800" dirty="0"/>
              <a:t>Parks &amp; Protected Areas</a:t>
            </a:r>
            <a:r>
              <a:rPr lang="en-CA" sz="1800" i="1" dirty="0"/>
              <a:t>. </a:t>
            </a:r>
            <a:r>
              <a:rPr lang="en-CA" sz="1800" dirty="0"/>
              <a:t>This is amongst the highest level of core habitat protection of all BC herds</a:t>
            </a:r>
            <a:r>
              <a:rPr lang="en-US" sz="1800" dirty="0"/>
              <a:t>.</a:t>
            </a:r>
          </a:p>
          <a:p>
            <a:endParaRPr lang="en-CA" sz="1200" dirty="0"/>
          </a:p>
          <a:p>
            <a:r>
              <a:rPr lang="en-CA" sz="1900" u="sng" dirty="0"/>
              <a:t>Predator Management:</a:t>
            </a:r>
            <a:r>
              <a:rPr lang="en-CA" sz="1900" dirty="0"/>
              <a:t> Direct management of both wolves and cougars has been occurring for the past 2 winters and is continuing this winter. A total of 23 wolves and 10 cougars have been removed for an estimated density of 1.6 wolves/1000 km</a:t>
            </a:r>
            <a:r>
              <a:rPr lang="en-CA" sz="1900" baseline="30000" dirty="0"/>
              <a:t>2 </a:t>
            </a:r>
            <a:r>
              <a:rPr lang="en-CA" sz="1900" dirty="0"/>
              <a:t>(target is a max of 3/1000 km2). </a:t>
            </a:r>
          </a:p>
          <a:p>
            <a:endParaRPr lang="en-CA" sz="1200" dirty="0"/>
          </a:p>
          <a:p>
            <a:r>
              <a:rPr lang="en-CA" sz="1900" u="sng" dirty="0"/>
              <a:t>Public Recreation Management:</a:t>
            </a:r>
            <a:r>
              <a:rPr lang="en-CA" sz="1900" dirty="0"/>
              <a:t> Extensive snowmobile closures within critical habitat including permanent closures and closures based on collar locations</a:t>
            </a:r>
          </a:p>
          <a:p>
            <a:endParaRPr lang="en-CA" dirty="0"/>
          </a:p>
        </p:txBody>
      </p:sp>
    </p:spTree>
    <p:extLst>
      <p:ext uri="{BB962C8B-B14F-4D97-AF65-F5344CB8AC3E}">
        <p14:creationId xmlns:p14="http://schemas.microsoft.com/office/powerpoint/2010/main" val="1089919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ap&#10;&#10;Description automatically generated">
            <a:extLst>
              <a:ext uri="{FF2B5EF4-FFF2-40B4-BE49-F238E27FC236}">
                <a16:creationId xmlns:a16="http://schemas.microsoft.com/office/drawing/2014/main" id="{30E1D9FC-4D7E-4991-BDE6-5D54D501C4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5555" y="1330550"/>
            <a:ext cx="3937587" cy="5095702"/>
          </a:xfrm>
        </p:spPr>
      </p:pic>
      <p:pic>
        <p:nvPicPr>
          <p:cNvPr id="7" name="Picture 6" descr="Table&#10;&#10;Description automatically generated">
            <a:extLst>
              <a:ext uri="{FF2B5EF4-FFF2-40B4-BE49-F238E27FC236}">
                <a16:creationId xmlns:a16="http://schemas.microsoft.com/office/drawing/2014/main" id="{763ABD25-5F28-415E-A5EB-82CFF1B00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1915" y="1975583"/>
            <a:ext cx="5741396" cy="3515530"/>
          </a:xfrm>
          <a:prstGeom prst="rect">
            <a:avLst/>
          </a:prstGeom>
        </p:spPr>
      </p:pic>
    </p:spTree>
    <p:extLst>
      <p:ext uri="{BB962C8B-B14F-4D97-AF65-F5344CB8AC3E}">
        <p14:creationId xmlns:p14="http://schemas.microsoft.com/office/powerpoint/2010/main" val="2461425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36D64-7BC0-4CAE-B0B9-99409552F0D3}"/>
              </a:ext>
            </a:extLst>
          </p:cNvPr>
          <p:cNvSpPr>
            <a:spLocks noGrp="1"/>
          </p:cNvSpPr>
          <p:nvPr>
            <p:ph type="title"/>
          </p:nvPr>
        </p:nvSpPr>
        <p:spPr>
          <a:xfrm>
            <a:off x="838200" y="1251245"/>
            <a:ext cx="10515600" cy="605836"/>
          </a:xfrm>
        </p:spPr>
        <p:txBody>
          <a:bodyPr>
            <a:normAutofit/>
          </a:bodyPr>
          <a:lstStyle/>
          <a:p>
            <a:pPr marL="457200" indent="-457200">
              <a:spcBef>
                <a:spcPts val="1000"/>
              </a:spcBef>
              <a:buFont typeface="+mj-lt"/>
              <a:buAutoNum type="arabicPeriod" startAt="3"/>
            </a:pPr>
            <a:r>
              <a:rPr lang="en-US" sz="2800" dirty="0">
                <a:latin typeface="+mn-lt"/>
                <a:ea typeface="+mn-ea"/>
                <a:cs typeface="+mn-cs"/>
              </a:rPr>
              <a:t>Conditions Supporting Maternal Penning</a:t>
            </a:r>
            <a:endParaRPr lang="en-CA" sz="2800" dirty="0">
              <a:latin typeface="+mn-lt"/>
              <a:ea typeface="+mn-ea"/>
              <a:cs typeface="+mn-cs"/>
            </a:endParaRPr>
          </a:p>
        </p:txBody>
      </p:sp>
      <p:pic>
        <p:nvPicPr>
          <p:cNvPr id="8" name="Picture 7" descr="Diagram&#10;&#10;Description automatically generated">
            <a:extLst>
              <a:ext uri="{FF2B5EF4-FFF2-40B4-BE49-F238E27FC236}">
                <a16:creationId xmlns:a16="http://schemas.microsoft.com/office/drawing/2014/main" id="{F1B68A86-E725-41F8-9568-437889832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2827" y="1911055"/>
            <a:ext cx="4333875" cy="3695700"/>
          </a:xfrm>
          <a:prstGeom prst="rect">
            <a:avLst/>
          </a:prstGeom>
        </p:spPr>
      </p:pic>
      <p:sp>
        <p:nvSpPr>
          <p:cNvPr id="9" name="TextBox 8">
            <a:extLst>
              <a:ext uri="{FF2B5EF4-FFF2-40B4-BE49-F238E27FC236}">
                <a16:creationId xmlns:a16="http://schemas.microsoft.com/office/drawing/2014/main" id="{233CA00F-E841-4F9B-AD97-F92480E89CB9}"/>
              </a:ext>
            </a:extLst>
          </p:cNvPr>
          <p:cNvSpPr txBox="1"/>
          <p:nvPr/>
        </p:nvSpPr>
        <p:spPr>
          <a:xfrm>
            <a:off x="838200" y="2881742"/>
            <a:ext cx="4204354" cy="1754326"/>
          </a:xfrm>
          <a:prstGeom prst="rect">
            <a:avLst/>
          </a:prstGeom>
          <a:noFill/>
        </p:spPr>
        <p:txBody>
          <a:bodyPr wrap="square" rtlCol="0">
            <a:spAutoFit/>
          </a:bodyPr>
          <a:lstStyle/>
          <a:p>
            <a:pPr marL="342900" indent="-342900">
              <a:buFont typeface="+mj-lt"/>
              <a:buAutoNum type="arabicPeriod"/>
            </a:pPr>
            <a:r>
              <a:rPr lang="en-CA" dirty="0"/>
              <a:t>Yes (n=28)</a:t>
            </a:r>
          </a:p>
          <a:p>
            <a:pPr marL="342900" indent="-342900">
              <a:buFont typeface="+mj-lt"/>
              <a:buAutoNum type="arabicPeriod"/>
            </a:pPr>
            <a:endParaRPr lang="en-CA" dirty="0"/>
          </a:p>
          <a:p>
            <a:pPr marL="342900" indent="-342900">
              <a:buFont typeface="+mj-lt"/>
              <a:buAutoNum type="arabicPeriod"/>
            </a:pPr>
            <a:r>
              <a:rPr lang="en-CA" dirty="0"/>
              <a:t>Yes (declining vs stabile or increasing)</a:t>
            </a:r>
          </a:p>
          <a:p>
            <a:pPr marL="342900" indent="-342900">
              <a:buFont typeface="+mj-lt"/>
              <a:buAutoNum type="arabicPeriod"/>
            </a:pPr>
            <a:endParaRPr lang="en-CA" dirty="0"/>
          </a:p>
          <a:p>
            <a:pPr marL="342900" indent="-342900">
              <a:buFont typeface="+mj-lt"/>
              <a:buAutoNum type="arabicPeriod"/>
            </a:pPr>
            <a:r>
              <a:rPr lang="en-CA" dirty="0"/>
              <a:t>Yes (2 years completed, 3</a:t>
            </a:r>
            <a:r>
              <a:rPr lang="en-CA" baseline="30000" dirty="0"/>
              <a:t>rd</a:t>
            </a:r>
            <a:r>
              <a:rPr lang="en-CA" dirty="0"/>
              <a:t> year in progress)</a:t>
            </a:r>
          </a:p>
        </p:txBody>
      </p:sp>
    </p:spTree>
    <p:extLst>
      <p:ext uri="{BB962C8B-B14F-4D97-AF65-F5344CB8AC3E}">
        <p14:creationId xmlns:p14="http://schemas.microsoft.com/office/powerpoint/2010/main" val="1689064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Map&#10;&#10;Description automatically generated">
            <a:extLst>
              <a:ext uri="{FF2B5EF4-FFF2-40B4-BE49-F238E27FC236}">
                <a16:creationId xmlns:a16="http://schemas.microsoft.com/office/drawing/2014/main" id="{394442BC-638A-4A26-882B-FE01B61AC8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3249" y="1327526"/>
            <a:ext cx="5664068" cy="4351337"/>
          </a:xfrm>
        </p:spPr>
      </p:pic>
      <p:sp>
        <p:nvSpPr>
          <p:cNvPr id="8" name="TextBox 7">
            <a:extLst>
              <a:ext uri="{FF2B5EF4-FFF2-40B4-BE49-F238E27FC236}">
                <a16:creationId xmlns:a16="http://schemas.microsoft.com/office/drawing/2014/main" id="{5CBF0A19-752E-49A3-B1C5-E5B0F2E075A4}"/>
              </a:ext>
            </a:extLst>
          </p:cNvPr>
          <p:cNvSpPr txBox="1"/>
          <p:nvPr/>
        </p:nvSpPr>
        <p:spPr>
          <a:xfrm>
            <a:off x="257694" y="1327526"/>
            <a:ext cx="4813069" cy="4247317"/>
          </a:xfrm>
          <a:prstGeom prst="rect">
            <a:avLst/>
          </a:prstGeom>
          <a:noFill/>
        </p:spPr>
        <p:txBody>
          <a:bodyPr wrap="square" rtlCol="0">
            <a:spAutoFit/>
          </a:bodyPr>
          <a:lstStyle/>
          <a:p>
            <a:pPr marL="285750" indent="-285750">
              <a:buFont typeface="Arial" panose="020B0604020202020204" pitchFamily="34" charset="0"/>
              <a:buChar char="•"/>
            </a:pPr>
            <a:r>
              <a:rPr lang="en-US" dirty="0"/>
              <a:t>Serrouya et al. (2019) found combined recovery treatments that focused on increasing adult female survival through wolf reduction and calf recruitment through maternal penning resulted in the highest population growth rates compared to populations with single treatments.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Combined recovery treatments including predator management and maternal penning applied on the Klinse-Za herd resulted in a significant population growth rate (λ) increase from 0.86 to 1.14 (Serrouya et al. 2019) resulting in the population almost tripling since 2013</a:t>
            </a:r>
            <a:endParaRPr lang="en-CA" dirty="0"/>
          </a:p>
        </p:txBody>
      </p:sp>
    </p:spTree>
    <p:extLst>
      <p:ext uri="{BB962C8B-B14F-4D97-AF65-F5344CB8AC3E}">
        <p14:creationId xmlns:p14="http://schemas.microsoft.com/office/powerpoint/2010/main" val="3505448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17BC099-EEB2-472C-950F-C5CAFA292966}"/>
              </a:ext>
            </a:extLst>
          </p:cNvPr>
          <p:cNvSpPr txBox="1"/>
          <p:nvPr/>
        </p:nvSpPr>
        <p:spPr>
          <a:xfrm>
            <a:off x="576934" y="4935196"/>
            <a:ext cx="11756795" cy="738664"/>
          </a:xfrm>
          <a:prstGeom prst="rect">
            <a:avLst/>
          </a:prstGeom>
          <a:noFill/>
        </p:spPr>
        <p:txBody>
          <a:bodyPr wrap="square" rtlCol="0">
            <a:spAutoFit/>
          </a:bodyPr>
          <a:lstStyle/>
          <a:p>
            <a:r>
              <a:rPr lang="en-US" sz="1400" dirty="0" err="1"/>
              <a:t>Wildlift</a:t>
            </a:r>
            <a:r>
              <a:rPr lang="en-US" sz="1400" dirty="0"/>
              <a:t> modelled effects on the number of adult females for individual treatments of maternal penning (MP, n=18, </a:t>
            </a:r>
            <a:r>
              <a:rPr lang="el-GR" sz="1400" dirty="0"/>
              <a:t>λ</a:t>
            </a:r>
            <a:r>
              <a:rPr lang="en-CA" sz="1400" dirty="0"/>
              <a:t>=1.016</a:t>
            </a:r>
            <a:r>
              <a:rPr lang="en-US" sz="1400" dirty="0"/>
              <a:t>) </a:t>
            </a:r>
          </a:p>
          <a:p>
            <a:r>
              <a:rPr lang="en-US" sz="1400" dirty="0"/>
              <a:t>and wolf reduction (WR, n=29, </a:t>
            </a:r>
            <a:r>
              <a:rPr lang="el-GR" sz="1400" dirty="0"/>
              <a:t>λ</a:t>
            </a:r>
            <a:r>
              <a:rPr lang="en-CA" sz="1400" dirty="0"/>
              <a:t>=1.062</a:t>
            </a:r>
            <a:r>
              <a:rPr lang="en-US" sz="1400" dirty="0"/>
              <a:t>) as well as combined treatments (MP+WR, n=42, </a:t>
            </a:r>
            <a:r>
              <a:rPr lang="el-GR" sz="1400" dirty="0"/>
              <a:t>λ</a:t>
            </a:r>
            <a:r>
              <a:rPr lang="en-CA" sz="1400" dirty="0"/>
              <a:t>=1.103</a:t>
            </a:r>
            <a:r>
              <a:rPr lang="en-US" sz="1400" dirty="0"/>
              <a:t>) applied to the Central </a:t>
            </a:r>
          </a:p>
          <a:p>
            <a:r>
              <a:rPr lang="en-US" sz="1400" dirty="0"/>
              <a:t>Selkirks over 10 years. </a:t>
            </a:r>
            <a:endParaRPr lang="en-CA" sz="1400" dirty="0"/>
          </a:p>
        </p:txBody>
      </p:sp>
      <p:pic>
        <p:nvPicPr>
          <p:cNvPr id="10" name="Content Placeholder 9" descr="Chart&#10;&#10;Description automatically generated">
            <a:extLst>
              <a:ext uri="{FF2B5EF4-FFF2-40B4-BE49-F238E27FC236}">
                <a16:creationId xmlns:a16="http://schemas.microsoft.com/office/drawing/2014/main" id="{AF3FD519-038B-4C06-A1B2-20A9EFDB42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3005" y="1351202"/>
            <a:ext cx="11208125" cy="3583993"/>
          </a:xfrm>
        </p:spPr>
      </p:pic>
    </p:spTree>
    <p:extLst>
      <p:ext uri="{BB962C8B-B14F-4D97-AF65-F5344CB8AC3E}">
        <p14:creationId xmlns:p14="http://schemas.microsoft.com/office/powerpoint/2010/main" val="3719379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0D0B8-5591-46AA-95EC-9CE021D6DE7F}"/>
              </a:ext>
            </a:extLst>
          </p:cNvPr>
          <p:cNvSpPr>
            <a:spLocks noGrp="1"/>
          </p:cNvSpPr>
          <p:nvPr>
            <p:ph idx="1"/>
          </p:nvPr>
        </p:nvSpPr>
        <p:spPr>
          <a:xfrm>
            <a:off x="767862" y="1389526"/>
            <a:ext cx="8498802" cy="4351338"/>
          </a:xfrm>
        </p:spPr>
        <p:txBody>
          <a:bodyPr>
            <a:normAutofit/>
          </a:bodyPr>
          <a:lstStyle/>
          <a:p>
            <a:endParaRPr lang="en-CA" sz="2400" dirty="0"/>
          </a:p>
          <a:p>
            <a:endParaRPr lang="en-CA" dirty="0"/>
          </a:p>
        </p:txBody>
      </p:sp>
      <p:sp>
        <p:nvSpPr>
          <p:cNvPr id="2" name="TextBox 1">
            <a:extLst>
              <a:ext uri="{FF2B5EF4-FFF2-40B4-BE49-F238E27FC236}">
                <a16:creationId xmlns:a16="http://schemas.microsoft.com/office/drawing/2014/main" id="{6BFD8718-4157-4CE2-84CA-A674B37DD9FC}"/>
              </a:ext>
            </a:extLst>
          </p:cNvPr>
          <p:cNvSpPr txBox="1"/>
          <p:nvPr/>
        </p:nvSpPr>
        <p:spPr>
          <a:xfrm>
            <a:off x="1000143" y="1254354"/>
            <a:ext cx="9851010" cy="4955203"/>
          </a:xfrm>
          <a:prstGeom prst="rect">
            <a:avLst/>
          </a:prstGeom>
          <a:noFill/>
        </p:spPr>
        <p:txBody>
          <a:bodyPr wrap="square" rtlCol="0">
            <a:spAutoFit/>
          </a:bodyPr>
          <a:lstStyle/>
          <a:p>
            <a:pPr marL="514350" indent="-514350">
              <a:buFont typeface="+mj-lt"/>
              <a:buAutoNum type="arabicPeriod" startAt="4"/>
            </a:pPr>
            <a:r>
              <a:rPr kumimoji="0" lang="en-US" sz="2800" b="0" i="0" u="none" strike="noStrike" kern="1200" cap="none" spc="0" normalizeH="0" baseline="0" noProof="0" dirty="0">
                <a:ln>
                  <a:noFill/>
                </a:ln>
                <a:solidFill>
                  <a:prstClr val="black"/>
                </a:solidFill>
                <a:effectLst/>
                <a:uLnTx/>
                <a:uFillTx/>
                <a:latin typeface="Calibri" panose="020F0502020204030204"/>
                <a:ea typeface="+mj-ea"/>
                <a:cs typeface="+mj-cs"/>
              </a:rPr>
              <a:t>ALCS Maternity Pen Site</a:t>
            </a:r>
          </a:p>
          <a:p>
            <a:pPr marL="514350" indent="-514350">
              <a:buFont typeface="+mj-lt"/>
              <a:buAutoNum type="arabicPeriod" startAt="4"/>
            </a:pPr>
            <a:endParaRPr lang="en-US"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Location: </a:t>
            </a:r>
            <a:r>
              <a:rPr lang="en-US" dirty="0" err="1">
                <a:solidFill>
                  <a:prstClr val="black"/>
                </a:solidFill>
                <a:latin typeface="Calibri" panose="020F0502020204030204"/>
                <a:ea typeface="+mj-ea"/>
                <a:cs typeface="+mj-cs"/>
              </a:rPr>
              <a:t>Kuskanax</a:t>
            </a:r>
            <a:r>
              <a:rPr lang="en-US" dirty="0">
                <a:solidFill>
                  <a:prstClr val="black"/>
                </a:solidFill>
                <a:latin typeface="Calibri" panose="020F0502020204030204"/>
                <a:ea typeface="+mj-ea"/>
                <a:cs typeface="+mj-cs"/>
              </a:rPr>
              <a:t> Creek watershed approx. 10 km NE of the Village of Nakusp and immediately upslope of the Nakusp Hot Springs. The site is considered matrix habitat and is approx. 1 km away from core habitat. Approximately 75% of the pen is located within the municipal boundary of the Village of Nakusp</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Size: 6.6 ha (1.2 km perimeter)</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Elevation: 835 – 880 m ASL (RCRW 590 m)</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Slope: approx. 15%</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Aspect: South</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BEC: Interior Cedar Hemlock moist wet 2 (ICH mw2)</a:t>
            </a:r>
          </a:p>
          <a:p>
            <a:pPr marL="514350" indent="-514350">
              <a:buFont typeface="Arial" panose="020B0604020202020204" pitchFamily="34" charset="0"/>
              <a:buChar char="•"/>
            </a:pPr>
            <a:endParaRPr lang="en-US" sz="1200" dirty="0">
              <a:solidFill>
                <a:prstClr val="black"/>
              </a:solidFill>
              <a:latin typeface="Calibri" panose="020F0502020204030204"/>
              <a:ea typeface="+mj-ea"/>
              <a:cs typeface="+mj-cs"/>
            </a:endParaRPr>
          </a:p>
          <a:p>
            <a:pPr marL="514350" indent="-514350">
              <a:buFont typeface="Arial" panose="020B0604020202020204" pitchFamily="34" charset="0"/>
              <a:buChar char="•"/>
            </a:pPr>
            <a:r>
              <a:rPr lang="en-US" dirty="0">
                <a:solidFill>
                  <a:prstClr val="black"/>
                </a:solidFill>
                <a:latin typeface="Calibri" panose="020F0502020204030204"/>
                <a:ea typeface="+mj-ea"/>
                <a:cs typeface="+mj-cs"/>
              </a:rPr>
              <a:t>Current Forest Cover: Closed canopy mature hemlock dominant stand</a:t>
            </a:r>
          </a:p>
          <a:p>
            <a:pPr marL="971550" lvl="1" indent="-514350">
              <a:buFont typeface="Arial" panose="020B0604020202020204" pitchFamily="34" charset="0"/>
              <a:buChar char="•"/>
            </a:pPr>
            <a:endParaRPr lang="en-CA" dirty="0"/>
          </a:p>
        </p:txBody>
      </p:sp>
    </p:spTree>
    <p:extLst>
      <p:ext uri="{BB962C8B-B14F-4D97-AF65-F5344CB8AC3E}">
        <p14:creationId xmlns:p14="http://schemas.microsoft.com/office/powerpoint/2010/main" val="2381909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A4C25788-7FEF-45DF-B487-DD9AD3BB6A10}"/>
              </a:ext>
            </a:extLst>
          </p:cNvPr>
          <p:cNvPicPr>
            <a:picLocks noGrp="1" noChangeAspect="1"/>
          </p:cNvPicPr>
          <p:nvPr>
            <p:ph idx="1"/>
          </p:nvPr>
        </p:nvPicPr>
        <p:blipFill>
          <a:blip r:embed="rId3"/>
          <a:stretch>
            <a:fillRect/>
          </a:stretch>
        </p:blipFill>
        <p:spPr>
          <a:xfrm>
            <a:off x="1451736" y="1"/>
            <a:ext cx="8875776" cy="6858000"/>
          </a:xfrm>
          <a:prstGeom prst="rect">
            <a:avLst/>
          </a:prstGeom>
        </p:spPr>
      </p:pic>
    </p:spTree>
    <p:extLst>
      <p:ext uri="{BB962C8B-B14F-4D97-AF65-F5344CB8AC3E}">
        <p14:creationId xmlns:p14="http://schemas.microsoft.com/office/powerpoint/2010/main" val="1447745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a:t>
            </a:r>
          </a:p>
        </p:txBody>
      </p:sp>
      <p:sp>
        <p:nvSpPr>
          <p:cNvPr id="7" name="TextBox 6">
            <a:extLst>
              <a:ext uri="{FF2B5EF4-FFF2-40B4-BE49-F238E27FC236}">
                <a16:creationId xmlns:a16="http://schemas.microsoft.com/office/drawing/2014/main" id="{EF382873-D4B5-4443-8C9F-15F39B84778F}"/>
              </a:ext>
            </a:extLst>
          </p:cNvPr>
          <p:cNvSpPr txBox="1"/>
          <p:nvPr/>
        </p:nvSpPr>
        <p:spPr>
          <a:xfrm>
            <a:off x="767862" y="2104863"/>
            <a:ext cx="10732216" cy="3416320"/>
          </a:xfrm>
          <a:prstGeom prst="rect">
            <a:avLst/>
          </a:prstGeom>
          <a:noFill/>
        </p:spPr>
        <p:txBody>
          <a:bodyPr wrap="square" rtlCol="0">
            <a:spAutoFit/>
          </a:bodyPr>
          <a:lstStyle/>
          <a:p>
            <a:r>
              <a:rPr lang="en-CA" u="sng" dirty="0"/>
              <a:t>Risk:</a:t>
            </a:r>
            <a:r>
              <a:rPr lang="en-CA" dirty="0"/>
              <a:t> Injury or mortalities due to animal handling, transport &amp; rearing</a:t>
            </a:r>
          </a:p>
          <a:p>
            <a:endParaRPr lang="en-CA" dirty="0"/>
          </a:p>
          <a:p>
            <a:r>
              <a:rPr lang="en-CA" u="sng" dirty="0"/>
              <a:t>Mitigative Measures</a:t>
            </a:r>
            <a:r>
              <a:rPr lang="en-CA" dirty="0"/>
              <a:t>: </a:t>
            </a:r>
            <a:r>
              <a:rPr lang="en-US" dirty="0"/>
              <a:t>The Animal Care Plan details all measures related to animal husbandry including accepted capture, handling and transport methodologies. The same protocols were followed by the Revelstoke pen during which there were no capture related mortalities or significant  injuries. Physical risks within the pen </a:t>
            </a:r>
          </a:p>
          <a:p>
            <a:r>
              <a:rPr lang="en-US" dirty="0"/>
              <a:t>(i.e., blowdown, etc.) have been reduced.</a:t>
            </a:r>
            <a:endParaRPr lang="en-CA" dirty="0"/>
          </a:p>
          <a:p>
            <a:pPr marL="800100" lvl="1" indent="-342900">
              <a:buFont typeface="Arial" panose="020B0604020202020204" pitchFamily="34" charset="0"/>
              <a:buChar char="•"/>
            </a:pPr>
            <a:endParaRPr lang="en-CA" dirty="0"/>
          </a:p>
          <a:p>
            <a:r>
              <a:rPr lang="en-US" u="sng" dirty="0"/>
              <a:t>Risk:</a:t>
            </a:r>
            <a:r>
              <a:rPr lang="en-US" dirty="0"/>
              <a:t> Predators could enter the pen and kill adults or calves</a:t>
            </a:r>
          </a:p>
          <a:p>
            <a:endParaRPr lang="en-US" dirty="0"/>
          </a:p>
          <a:p>
            <a:r>
              <a:rPr lang="en-US" u="sng" dirty="0"/>
              <a:t>Mitigative Measures</a:t>
            </a:r>
            <a:r>
              <a:rPr lang="en-US" dirty="0"/>
              <a:t>: The facility is enclosed by a 3.5 m high geotextile wall surrounded </a:t>
            </a:r>
          </a:p>
          <a:p>
            <a:r>
              <a:rPr lang="en-US" dirty="0"/>
              <a:t>by a 2.5 m high 5000 V electric fence. This design proved to be effective at the Revelstoke </a:t>
            </a:r>
          </a:p>
          <a:p>
            <a:r>
              <a:rPr lang="en-US" dirty="0"/>
              <a:t>pen. In addition, a 0.5 m skirt at the bottom of the geotextile wall is buried to prevent digging.</a:t>
            </a:r>
          </a:p>
        </p:txBody>
      </p:sp>
    </p:spTree>
    <p:extLst>
      <p:ext uri="{BB962C8B-B14F-4D97-AF65-F5344CB8AC3E}">
        <p14:creationId xmlns:p14="http://schemas.microsoft.com/office/powerpoint/2010/main" val="2241645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 (</a:t>
            </a:r>
            <a:r>
              <a:rPr lang="en-CA" sz="2400" dirty="0" err="1"/>
              <a:t>cont</a:t>
            </a:r>
            <a:r>
              <a:rPr lang="en-CA" sz="2400" dirty="0"/>
              <a:t>)</a:t>
            </a:r>
          </a:p>
        </p:txBody>
      </p:sp>
      <p:sp>
        <p:nvSpPr>
          <p:cNvPr id="7" name="TextBox 6">
            <a:extLst>
              <a:ext uri="{FF2B5EF4-FFF2-40B4-BE49-F238E27FC236}">
                <a16:creationId xmlns:a16="http://schemas.microsoft.com/office/drawing/2014/main" id="{EF382873-D4B5-4443-8C9F-15F39B84778F}"/>
              </a:ext>
            </a:extLst>
          </p:cNvPr>
          <p:cNvSpPr txBox="1"/>
          <p:nvPr/>
        </p:nvSpPr>
        <p:spPr>
          <a:xfrm>
            <a:off x="691922" y="1851191"/>
            <a:ext cx="10732216" cy="4708981"/>
          </a:xfrm>
          <a:prstGeom prst="rect">
            <a:avLst/>
          </a:prstGeom>
          <a:noFill/>
        </p:spPr>
        <p:txBody>
          <a:bodyPr wrap="square" rtlCol="0">
            <a:spAutoFit/>
          </a:bodyPr>
          <a:lstStyle/>
          <a:p>
            <a:r>
              <a:rPr lang="en-CA" u="sng" dirty="0"/>
              <a:t>Risk:</a:t>
            </a:r>
            <a:r>
              <a:rPr lang="en-CA" dirty="0"/>
              <a:t> In-pen temperatures are outside of the range of those within known in-situ Central Selkirks calving grounds</a:t>
            </a:r>
          </a:p>
          <a:p>
            <a:endParaRPr lang="en-CA" dirty="0"/>
          </a:p>
          <a:p>
            <a:r>
              <a:rPr lang="en-CA" u="sng" dirty="0"/>
              <a:t>Mitigative Measures</a:t>
            </a:r>
            <a:r>
              <a:rPr lang="en-CA" dirty="0"/>
              <a:t>: </a:t>
            </a:r>
          </a:p>
          <a:p>
            <a:endParaRPr lang="en-CA" dirty="0"/>
          </a:p>
          <a:p>
            <a:pPr marL="285750" indent="-285750">
              <a:buFont typeface="Arial" panose="020B0604020202020204" pitchFamily="34" charset="0"/>
              <a:buChar char="•"/>
            </a:pPr>
            <a:r>
              <a:rPr lang="en-CA" dirty="0"/>
              <a:t>Stockpiling of snow at the Revelstoke pen was found to be an effective respite for animals.  </a:t>
            </a:r>
          </a:p>
          <a:p>
            <a:pPr marL="269875" indent="-269875"/>
            <a:r>
              <a:rPr lang="en-CA" dirty="0"/>
              <a:t>	Stockpiling at the Nakusp pen prior to capture will be significantly more than was done at RCRW.</a:t>
            </a:r>
          </a:p>
          <a:p>
            <a:pPr marL="269875" indent="-269875"/>
            <a:r>
              <a:rPr lang="en-CA" dirty="0"/>
              <a:t>	The snow will be stockpiled at 2 locations and buried under wood chips to prolong its life.</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dirty="0"/>
              <a:t>The pen will have misting stations that can cool ambient air temperatures by as much</a:t>
            </a:r>
          </a:p>
          <a:p>
            <a:pPr marL="269875" indent="-269875"/>
            <a:r>
              <a:rPr lang="en-CA" dirty="0"/>
              <a:t>	as 15 C. The mist will also provide respite from insects.</a:t>
            </a:r>
          </a:p>
          <a:p>
            <a:endParaRPr lang="en-CA" sz="1200" dirty="0"/>
          </a:p>
          <a:p>
            <a:pPr marL="285750" indent="-285750">
              <a:buFont typeface="Arial" panose="020B0604020202020204" pitchFamily="34" charset="0"/>
              <a:buChar char="•"/>
            </a:pPr>
            <a:r>
              <a:rPr lang="en-CA" dirty="0"/>
              <a:t>The water source for the pen is sufficient to support snowmaking. Systems are currently being sourced.</a:t>
            </a:r>
          </a:p>
          <a:p>
            <a:endParaRPr lang="en-CA" sz="1200" dirty="0"/>
          </a:p>
          <a:p>
            <a:pPr marL="285750" indent="-285750">
              <a:buFont typeface="Arial" panose="020B0604020202020204" pitchFamily="34" charset="0"/>
              <a:buChar char="•"/>
            </a:pPr>
            <a:r>
              <a:rPr lang="en-CA" dirty="0"/>
              <a:t>Forest cover at the Nakusp pen is significantly higher than the Revelstoke pen. Over 90% of the site </a:t>
            </a:r>
          </a:p>
          <a:p>
            <a:pPr marL="269875"/>
            <a:r>
              <a:rPr lang="en-CA" dirty="0"/>
              <a:t>is under dense forest canopy which may help keep ambient air cooler.</a:t>
            </a:r>
          </a:p>
          <a:p>
            <a:pPr marL="285750" indent="-285750">
              <a:buFont typeface="Arial" panose="020B0604020202020204" pitchFamily="34" charset="0"/>
              <a:buChar char="•"/>
            </a:pPr>
            <a:endParaRPr lang="en-CA" sz="1200" dirty="0"/>
          </a:p>
          <a:p>
            <a:endParaRPr lang="en-CA" dirty="0"/>
          </a:p>
          <a:p>
            <a:pPr marL="800100" lvl="1" indent="-342900">
              <a:buFont typeface="Arial" panose="020B0604020202020204" pitchFamily="34" charset="0"/>
              <a:buChar char="•"/>
            </a:pPr>
            <a:endParaRPr lang="en-CA" dirty="0"/>
          </a:p>
        </p:txBody>
      </p:sp>
    </p:spTree>
    <p:extLst>
      <p:ext uri="{BB962C8B-B14F-4D97-AF65-F5344CB8AC3E}">
        <p14:creationId xmlns:p14="http://schemas.microsoft.com/office/powerpoint/2010/main" val="3583212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46F23998-6627-4FBB-B1F6-EA879D67D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856" y="1248355"/>
            <a:ext cx="7206781" cy="5609645"/>
          </a:xfrm>
          <a:prstGeom prst="rect">
            <a:avLst/>
          </a:prstGeom>
        </p:spPr>
      </p:pic>
    </p:spTree>
    <p:extLst>
      <p:ext uri="{BB962C8B-B14F-4D97-AF65-F5344CB8AC3E}">
        <p14:creationId xmlns:p14="http://schemas.microsoft.com/office/powerpoint/2010/main" val="137627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chart, histogram&#10;&#10;Description automatically generated">
            <a:extLst>
              <a:ext uri="{FF2B5EF4-FFF2-40B4-BE49-F238E27FC236}">
                <a16:creationId xmlns:a16="http://schemas.microsoft.com/office/drawing/2014/main" id="{A2F22A15-E9D9-4570-8252-98129D700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363" y="1230229"/>
            <a:ext cx="7140148" cy="5603958"/>
          </a:xfrm>
          <a:prstGeom prst="rect">
            <a:avLst/>
          </a:prstGeom>
        </p:spPr>
      </p:pic>
    </p:spTree>
    <p:extLst>
      <p:ext uri="{BB962C8B-B14F-4D97-AF65-F5344CB8AC3E}">
        <p14:creationId xmlns:p14="http://schemas.microsoft.com/office/powerpoint/2010/main" val="886890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chart&#10;&#10;Description automatically generated">
            <a:extLst>
              <a:ext uri="{FF2B5EF4-FFF2-40B4-BE49-F238E27FC236}">
                <a16:creationId xmlns:a16="http://schemas.microsoft.com/office/drawing/2014/main" id="{AD0A3214-C668-4C1D-B10C-57F0B5C66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6751" y="1179777"/>
            <a:ext cx="7180980" cy="5648406"/>
          </a:xfrm>
          <a:prstGeom prst="rect">
            <a:avLst/>
          </a:prstGeom>
        </p:spPr>
      </p:pic>
    </p:spTree>
    <p:extLst>
      <p:ext uri="{BB962C8B-B14F-4D97-AF65-F5344CB8AC3E}">
        <p14:creationId xmlns:p14="http://schemas.microsoft.com/office/powerpoint/2010/main" val="1237316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chart&#10;&#10;Description automatically generated">
            <a:extLst>
              <a:ext uri="{FF2B5EF4-FFF2-40B4-BE49-F238E27FC236}">
                <a16:creationId xmlns:a16="http://schemas.microsoft.com/office/drawing/2014/main" id="{E430428A-32D5-490A-AFFA-2B958F07E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125" y="1209127"/>
            <a:ext cx="7151287" cy="5634585"/>
          </a:xfrm>
          <a:prstGeom prst="rect">
            <a:avLst/>
          </a:prstGeom>
        </p:spPr>
      </p:pic>
    </p:spTree>
    <p:extLst>
      <p:ext uri="{BB962C8B-B14F-4D97-AF65-F5344CB8AC3E}">
        <p14:creationId xmlns:p14="http://schemas.microsoft.com/office/powerpoint/2010/main" val="3971690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 (cont.)</a:t>
            </a:r>
          </a:p>
        </p:txBody>
      </p:sp>
      <p:sp>
        <p:nvSpPr>
          <p:cNvPr id="7" name="TextBox 6">
            <a:extLst>
              <a:ext uri="{FF2B5EF4-FFF2-40B4-BE49-F238E27FC236}">
                <a16:creationId xmlns:a16="http://schemas.microsoft.com/office/drawing/2014/main" id="{EF382873-D4B5-4443-8C9F-15F39B84778F}"/>
              </a:ext>
            </a:extLst>
          </p:cNvPr>
          <p:cNvSpPr txBox="1"/>
          <p:nvPr/>
        </p:nvSpPr>
        <p:spPr>
          <a:xfrm>
            <a:off x="521371" y="1867489"/>
            <a:ext cx="10801285" cy="3600986"/>
          </a:xfrm>
          <a:prstGeom prst="rect">
            <a:avLst/>
          </a:prstGeom>
          <a:noFill/>
        </p:spPr>
        <p:txBody>
          <a:bodyPr wrap="square" rtlCol="0">
            <a:spAutoFit/>
          </a:bodyPr>
          <a:lstStyle/>
          <a:p>
            <a:r>
              <a:rPr lang="en-CA" u="sng" dirty="0"/>
              <a:t>Risk:</a:t>
            </a:r>
            <a:r>
              <a:rPr lang="en-CA" dirty="0"/>
              <a:t> </a:t>
            </a:r>
            <a:r>
              <a:rPr lang="en-US" dirty="0"/>
              <a:t>Physical disturbance</a:t>
            </a:r>
          </a:p>
          <a:p>
            <a:endParaRPr lang="en-CA" sz="1200" dirty="0"/>
          </a:p>
          <a:p>
            <a:pPr marL="285750" indent="-285750">
              <a:buFont typeface="Arial" panose="020B0604020202020204" pitchFamily="34" charset="0"/>
              <a:buChar char="•"/>
            </a:pPr>
            <a:r>
              <a:rPr lang="en-CA" dirty="0"/>
              <a:t>Proximity to a CMH fuel cache approx. 1 km away</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dirty="0"/>
              <a:t>An unofficial trail that starts at the Nakusp Hot Springs parking lot and goes along the western flank of the pen.</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dirty="0"/>
              <a:t>The Raven Creek FSR runs along the northern flank of the pen that provides access to a snowmobile</a:t>
            </a:r>
          </a:p>
          <a:p>
            <a:pPr marL="269875" indent="-269875"/>
            <a:r>
              <a:rPr lang="en-CA" dirty="0"/>
              <a:t>	staging area</a:t>
            </a:r>
          </a:p>
          <a:p>
            <a:endParaRPr lang="en-CA" sz="1200" dirty="0"/>
          </a:p>
          <a:p>
            <a:r>
              <a:rPr lang="en-CA" u="sng" dirty="0"/>
              <a:t>Mitigative Measures</a:t>
            </a:r>
            <a:r>
              <a:rPr lang="en-CA" dirty="0"/>
              <a:t>: </a:t>
            </a:r>
          </a:p>
          <a:p>
            <a:endParaRPr lang="en-CA" dirty="0"/>
          </a:p>
          <a:p>
            <a:pPr marL="285750" indent="-285750">
              <a:buFont typeface="Arial" panose="020B0604020202020204" pitchFamily="34" charset="0"/>
              <a:buChar char="•"/>
            </a:pPr>
            <a:r>
              <a:rPr lang="en-CA" dirty="0"/>
              <a:t>CMH’s last day of skiing is March 24</a:t>
            </a:r>
            <a:r>
              <a:rPr lang="en-CA" baseline="30000" dirty="0"/>
              <a:t>th</a:t>
            </a:r>
            <a:r>
              <a:rPr lang="en-CA" dirty="0"/>
              <a:t>. The earliest that capture would occur is March 14</a:t>
            </a:r>
            <a:r>
              <a:rPr lang="en-CA" baseline="30000" dirty="0"/>
              <a:t>th</a:t>
            </a:r>
            <a:r>
              <a:rPr lang="en-CA" dirty="0"/>
              <a:t> </a:t>
            </a:r>
          </a:p>
          <a:p>
            <a:pPr marL="269875"/>
            <a:r>
              <a:rPr lang="en-CA" dirty="0"/>
              <a:t>which could result in a 10-day overlap with heliskiing operations. Its most likely that capture will occur once CMH’s operations have ceased.</a:t>
            </a:r>
          </a:p>
        </p:txBody>
      </p:sp>
    </p:spTree>
    <p:extLst>
      <p:ext uri="{BB962C8B-B14F-4D97-AF65-F5344CB8AC3E}">
        <p14:creationId xmlns:p14="http://schemas.microsoft.com/office/powerpoint/2010/main" val="4016459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 (cont.)</a:t>
            </a:r>
          </a:p>
        </p:txBody>
      </p:sp>
      <p:sp>
        <p:nvSpPr>
          <p:cNvPr id="7" name="TextBox 6">
            <a:extLst>
              <a:ext uri="{FF2B5EF4-FFF2-40B4-BE49-F238E27FC236}">
                <a16:creationId xmlns:a16="http://schemas.microsoft.com/office/drawing/2014/main" id="{EF382873-D4B5-4443-8C9F-15F39B84778F}"/>
              </a:ext>
            </a:extLst>
          </p:cNvPr>
          <p:cNvSpPr txBox="1"/>
          <p:nvPr/>
        </p:nvSpPr>
        <p:spPr>
          <a:xfrm>
            <a:off x="521372" y="1867489"/>
            <a:ext cx="10732216" cy="4524315"/>
          </a:xfrm>
          <a:prstGeom prst="rect">
            <a:avLst/>
          </a:prstGeom>
          <a:noFill/>
        </p:spPr>
        <p:txBody>
          <a:bodyPr wrap="square" rtlCol="0">
            <a:spAutoFit/>
          </a:bodyPr>
          <a:lstStyle/>
          <a:p>
            <a:r>
              <a:rPr lang="en-CA" u="sng" dirty="0"/>
              <a:t>Mitigative Measures:</a:t>
            </a:r>
            <a:r>
              <a:rPr lang="en-CA" dirty="0"/>
              <a:t> (Physical disturbance cont.)</a:t>
            </a:r>
          </a:p>
          <a:p>
            <a:endParaRPr lang="en-CA" sz="1200" dirty="0"/>
          </a:p>
          <a:p>
            <a:pPr marL="285750" indent="-285750">
              <a:buFont typeface="Arial" panose="020B0604020202020204" pitchFamily="34" charset="0"/>
              <a:buChar char="•"/>
            </a:pPr>
            <a:r>
              <a:rPr lang="en-US" dirty="0"/>
              <a:t>A NOTAM will be established through Transport Canada to close airspace above the pen (460 m radius by 610 m high bubble). This will provide a disturbance buffer if capture overlaps CMH operations in addition to all other helicopters in the valley throughout the captive period.</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dirty="0"/>
              <a:t>Game cam monitoring of the unofficial trail </a:t>
            </a:r>
            <a:r>
              <a:rPr lang="en-US" dirty="0"/>
              <a:t>from the Nakusp Hot Springs indicates very low use as </a:t>
            </a:r>
          </a:p>
          <a:p>
            <a:pPr marL="269875" indent="-269875"/>
            <a:r>
              <a:rPr lang="en-US" dirty="0"/>
              <a:t>	the trailhead is not marked or obvious. </a:t>
            </a:r>
            <a:r>
              <a:rPr lang="en-CA" dirty="0"/>
              <a:t>A gate will be placed on the trail including a sign stating its </a:t>
            </a:r>
          </a:p>
          <a:p>
            <a:pPr marL="269875" indent="-269875"/>
            <a:r>
              <a:rPr lang="en-CA" dirty="0"/>
              <a:t>	closed due to the high voltage fence. If necessary, the trail can be legally closed through a </a:t>
            </a:r>
          </a:p>
          <a:p>
            <a:pPr marL="269875" indent="-269875"/>
            <a:r>
              <a:rPr lang="en-CA" dirty="0"/>
              <a:t>	Bylaw established by the Village of Nakusp. </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US" dirty="0"/>
              <a:t>Alpine snowmobiling above the pen is governed by Permits issued under the </a:t>
            </a:r>
            <a:r>
              <a:rPr lang="en-US" i="1" dirty="0"/>
              <a:t>Wildlife Act</a:t>
            </a:r>
            <a:r>
              <a:rPr lang="en-US" dirty="0"/>
              <a:t>.</a:t>
            </a:r>
          </a:p>
          <a:p>
            <a:pPr marL="269875" indent="-269875"/>
            <a:r>
              <a:rPr lang="en-US" dirty="0"/>
              <a:t>	An assessment of the noise generated by vehicles and snowmobiles travelling past the </a:t>
            </a:r>
          </a:p>
          <a:p>
            <a:pPr marL="269875" indent="-269875"/>
            <a:r>
              <a:rPr lang="en-US" dirty="0"/>
              <a:t>	pen was deemed to be low and acceptable to the provincial wildlife veterinarian. Regardless, </a:t>
            </a:r>
          </a:p>
          <a:p>
            <a:pPr marL="269875" indent="-269875"/>
            <a:r>
              <a:rPr lang="en-US" dirty="0"/>
              <a:t>	the riding area</a:t>
            </a:r>
            <a:r>
              <a:rPr lang="en-CA" dirty="0"/>
              <a:t> can be promptly closed if noise levels are identified as a concern. </a:t>
            </a:r>
            <a:endParaRPr lang="en-CA" sz="1200" dirty="0"/>
          </a:p>
          <a:p>
            <a:pPr marL="285750" indent="-285750">
              <a:buFont typeface="Arial" panose="020B0604020202020204" pitchFamily="34" charset="0"/>
              <a:buChar char="•"/>
            </a:pPr>
            <a:endParaRPr lang="en-CA" dirty="0"/>
          </a:p>
          <a:p>
            <a:endParaRPr lang="en-CA" dirty="0"/>
          </a:p>
        </p:txBody>
      </p:sp>
    </p:spTree>
    <p:extLst>
      <p:ext uri="{BB962C8B-B14F-4D97-AF65-F5344CB8AC3E}">
        <p14:creationId xmlns:p14="http://schemas.microsoft.com/office/powerpoint/2010/main" val="3145801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 (cont.)</a:t>
            </a:r>
          </a:p>
        </p:txBody>
      </p:sp>
      <p:sp>
        <p:nvSpPr>
          <p:cNvPr id="7" name="TextBox 6">
            <a:extLst>
              <a:ext uri="{FF2B5EF4-FFF2-40B4-BE49-F238E27FC236}">
                <a16:creationId xmlns:a16="http://schemas.microsoft.com/office/drawing/2014/main" id="{EF382873-D4B5-4443-8C9F-15F39B84778F}"/>
              </a:ext>
            </a:extLst>
          </p:cNvPr>
          <p:cNvSpPr txBox="1"/>
          <p:nvPr/>
        </p:nvSpPr>
        <p:spPr>
          <a:xfrm>
            <a:off x="521372" y="1867489"/>
            <a:ext cx="10732216" cy="4616648"/>
          </a:xfrm>
          <a:prstGeom prst="rect">
            <a:avLst/>
          </a:prstGeom>
          <a:noFill/>
        </p:spPr>
        <p:txBody>
          <a:bodyPr wrap="square" rtlCol="0">
            <a:spAutoFit/>
          </a:bodyPr>
          <a:lstStyle/>
          <a:p>
            <a:r>
              <a:rPr lang="en-CA" u="sng" dirty="0"/>
              <a:t>Mitigative Measures:</a:t>
            </a:r>
            <a:r>
              <a:rPr lang="en-CA" dirty="0"/>
              <a:t> (Physical disturbance cont.)</a:t>
            </a:r>
          </a:p>
          <a:p>
            <a:endParaRPr lang="en-CA" sz="1200" dirty="0"/>
          </a:p>
          <a:p>
            <a:pPr marL="285750" indent="-285750">
              <a:buFont typeface="Arial" panose="020B0604020202020204" pitchFamily="34" charset="0"/>
              <a:buChar char="•"/>
            </a:pPr>
            <a:r>
              <a:rPr lang="en-US" dirty="0"/>
              <a:t>Once snow melts, use of the Raven Creek FSR remains very low as </a:t>
            </a:r>
            <a:r>
              <a:rPr lang="en-US" dirty="0" err="1"/>
              <a:t>theres</a:t>
            </a:r>
            <a:r>
              <a:rPr lang="en-US" dirty="0"/>
              <a:t> no forestry operations occurring and public recreation in the area is very low. </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All vehicle traffic will be controlled. If noise is deemed to be high the Selkirk District Resource Manager has determined that a gate can be placed on the FSR to close all public access.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Buckeye game cameras will monitor the pen perimeter. The cameras are directly linked by </a:t>
            </a:r>
          </a:p>
          <a:p>
            <a:pPr marL="269875" indent="-269875"/>
            <a:r>
              <a:rPr lang="en-US" dirty="0"/>
              <a:t>	cell phone to key project staff.</a:t>
            </a:r>
          </a:p>
          <a:p>
            <a:pPr marL="285750" indent="-285750">
              <a:buFont typeface="Arial" panose="020B0604020202020204" pitchFamily="34" charset="0"/>
              <a:buChar char="•"/>
            </a:pPr>
            <a:endParaRPr lang="en-US" sz="1200" dirty="0"/>
          </a:p>
          <a:p>
            <a:r>
              <a:rPr lang="en-US" u="sng" dirty="0"/>
              <a:t>Additional Risk Mitigation Measures</a:t>
            </a:r>
          </a:p>
          <a:p>
            <a:endParaRPr lang="en-CA" sz="1200" dirty="0"/>
          </a:p>
          <a:p>
            <a:pPr marL="285750" indent="-285750">
              <a:buFont typeface="Arial" panose="020B0604020202020204" pitchFamily="34" charset="0"/>
              <a:buChar char="•"/>
            </a:pPr>
            <a:r>
              <a:rPr lang="en-CA" dirty="0"/>
              <a:t>Animal care and health is the top priority for the Nakusp pen. Daily monitoring data of </a:t>
            </a:r>
          </a:p>
          <a:p>
            <a:pPr marL="269875" indent="-269875"/>
            <a:r>
              <a:rPr lang="en-CA" dirty="0"/>
              <a:t>	animal health and rearing conditions will be digitally entered accessed by key project staff at any time. </a:t>
            </a:r>
          </a:p>
          <a:p>
            <a:pPr marL="269875" indent="-269875"/>
            <a:r>
              <a:rPr lang="en-CA" dirty="0"/>
              <a:t>	If it's determined that the animals are at risk immediate measures will be applied, including early release </a:t>
            </a:r>
          </a:p>
          <a:p>
            <a:pPr marL="269875" indent="-269875" defTabSz="763588"/>
            <a:r>
              <a:rPr lang="en-CA" dirty="0"/>
              <a:t>					as was done at the Revelstoke pen. </a:t>
            </a:r>
          </a:p>
          <a:p>
            <a:endParaRPr lang="en-CA" dirty="0"/>
          </a:p>
        </p:txBody>
      </p:sp>
    </p:spTree>
    <p:extLst>
      <p:ext uri="{BB962C8B-B14F-4D97-AF65-F5344CB8AC3E}">
        <p14:creationId xmlns:p14="http://schemas.microsoft.com/office/powerpoint/2010/main" val="408730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0A05AD-726A-49A2-A3FC-04A83DDFB1A8}"/>
              </a:ext>
            </a:extLst>
          </p:cNvPr>
          <p:cNvSpPr txBox="1"/>
          <p:nvPr/>
        </p:nvSpPr>
        <p:spPr>
          <a:xfrm>
            <a:off x="767862" y="1389526"/>
            <a:ext cx="11006216" cy="461665"/>
          </a:xfrm>
          <a:prstGeom prst="rect">
            <a:avLst/>
          </a:prstGeom>
          <a:noFill/>
        </p:spPr>
        <p:txBody>
          <a:bodyPr wrap="square" rtlCol="0">
            <a:spAutoFit/>
          </a:bodyPr>
          <a:lstStyle/>
          <a:p>
            <a:pPr marL="457200" indent="-457200">
              <a:buFont typeface="+mj-lt"/>
              <a:buAutoNum type="arabicPeriod" startAt="5"/>
            </a:pPr>
            <a:r>
              <a:rPr lang="en-CA" sz="2400" dirty="0"/>
              <a:t>Risks &amp; Mitigative Measures (cont.)</a:t>
            </a:r>
          </a:p>
        </p:txBody>
      </p:sp>
      <p:sp>
        <p:nvSpPr>
          <p:cNvPr id="7" name="TextBox 6">
            <a:extLst>
              <a:ext uri="{FF2B5EF4-FFF2-40B4-BE49-F238E27FC236}">
                <a16:creationId xmlns:a16="http://schemas.microsoft.com/office/drawing/2014/main" id="{EF382873-D4B5-4443-8C9F-15F39B84778F}"/>
              </a:ext>
            </a:extLst>
          </p:cNvPr>
          <p:cNvSpPr txBox="1"/>
          <p:nvPr/>
        </p:nvSpPr>
        <p:spPr>
          <a:xfrm>
            <a:off x="584982" y="1962905"/>
            <a:ext cx="10732216" cy="3416320"/>
          </a:xfrm>
          <a:prstGeom prst="rect">
            <a:avLst/>
          </a:prstGeom>
          <a:noFill/>
        </p:spPr>
        <p:txBody>
          <a:bodyPr wrap="square" rtlCol="0">
            <a:spAutoFit/>
          </a:bodyPr>
          <a:lstStyle/>
          <a:p>
            <a:r>
              <a:rPr lang="en-US" u="sng" dirty="0"/>
              <a:t>Additional Risk Mitigation Measures (cont.)</a:t>
            </a:r>
          </a:p>
          <a:p>
            <a:endParaRPr lang="en-CA" sz="1200" dirty="0"/>
          </a:p>
          <a:p>
            <a:pPr marL="285750" indent="-285750">
              <a:buFont typeface="Arial" panose="020B0604020202020204" pitchFamily="34" charset="0"/>
              <a:buChar char="•"/>
            </a:pPr>
            <a:r>
              <a:rPr lang="en-CA" dirty="0"/>
              <a:t>Animal care protocols will be based on those used at the Revelstoke pen and adapted where </a:t>
            </a:r>
          </a:p>
          <a:p>
            <a:pPr marL="269875" indent="-269875"/>
            <a:r>
              <a:rPr lang="en-CA" dirty="0"/>
              <a:t>	necessary to reflect local conditions.</a:t>
            </a:r>
          </a:p>
          <a:p>
            <a:pPr marL="285750" indent="-285750">
              <a:buFont typeface="Arial" panose="020B0604020202020204" pitchFamily="34" charset="0"/>
              <a:buChar char="•"/>
            </a:pPr>
            <a:endParaRPr lang="en-CA" sz="1200" dirty="0"/>
          </a:p>
          <a:p>
            <a:pPr marL="285750" indent="-285750">
              <a:buFont typeface="Arial" panose="020B0604020202020204" pitchFamily="34" charset="0"/>
              <a:buChar char="•"/>
            </a:pPr>
            <a:r>
              <a:rPr lang="en-CA" dirty="0"/>
              <a:t>A covid-19 safety plan is being developed to address potential risks to animals and staff.</a:t>
            </a:r>
          </a:p>
          <a:p>
            <a:pPr marL="269875" lvl="1" indent="-269875"/>
            <a:r>
              <a:rPr lang="en-CA" dirty="0"/>
              <a:t>	Everyone involved with animal handling either during capture or captivity will be required to </a:t>
            </a:r>
          </a:p>
          <a:p>
            <a:pPr marL="269875" lvl="1" indent="-269875"/>
            <a:r>
              <a:rPr lang="en-CA" dirty="0"/>
              <a:t>	have a negative covid-19 result as determined by rapid tests.</a:t>
            </a:r>
          </a:p>
          <a:p>
            <a:pPr marL="269875" lvl="1" indent="-269875"/>
            <a:endParaRPr lang="en-CA" sz="1200" dirty="0"/>
          </a:p>
          <a:p>
            <a:pPr marL="285750" lvl="1" indent="-285750">
              <a:buFont typeface="Arial" panose="020B0604020202020204" pitchFamily="34" charset="0"/>
              <a:buChar char="•"/>
            </a:pPr>
            <a:r>
              <a:rPr lang="en-CA" dirty="0"/>
              <a:t>Project results will be reviewed annually and measured against project objectives. If results </a:t>
            </a:r>
          </a:p>
          <a:p>
            <a:pPr marL="269875" lvl="1" indent="-269875"/>
            <a:r>
              <a:rPr lang="en-CA" dirty="0"/>
              <a:t>	are not being achieved or if risks to animals are deemed unacceptable no further </a:t>
            </a:r>
          </a:p>
          <a:p>
            <a:pPr marL="269875" lvl="1" indent="-269875"/>
            <a:r>
              <a:rPr lang="en-CA" dirty="0"/>
              <a:t>	captures will occur.</a:t>
            </a:r>
          </a:p>
          <a:p>
            <a:endParaRPr lang="en-CA" dirty="0"/>
          </a:p>
        </p:txBody>
      </p:sp>
    </p:spTree>
    <p:extLst>
      <p:ext uri="{BB962C8B-B14F-4D97-AF65-F5344CB8AC3E}">
        <p14:creationId xmlns:p14="http://schemas.microsoft.com/office/powerpoint/2010/main" val="3520510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3F66-17DE-4D16-9C49-B2C26659409A}"/>
              </a:ext>
            </a:extLst>
          </p:cNvPr>
          <p:cNvSpPr>
            <a:spLocks noGrp="1"/>
          </p:cNvSpPr>
          <p:nvPr>
            <p:ph type="ctrTitle"/>
          </p:nvPr>
        </p:nvSpPr>
        <p:spPr>
          <a:xfrm>
            <a:off x="1374371" y="1754130"/>
            <a:ext cx="8668215" cy="1230139"/>
          </a:xfrm>
        </p:spPr>
        <p:txBody>
          <a:bodyPr>
            <a:normAutofit fontScale="90000"/>
          </a:bodyPr>
          <a:lstStyle/>
          <a:p>
            <a:pPr marL="514350" indent="-514350" algn="l">
              <a:buFont typeface="+mj-lt"/>
              <a:buAutoNum type="arabicPeriod" startAt="6"/>
            </a:pPr>
            <a:r>
              <a:rPr lang="en-CA" sz="2800" dirty="0">
                <a:solidFill>
                  <a:prstClr val="black"/>
                </a:solidFill>
                <a:latin typeface="Calibri" panose="020F0502020204030204"/>
              </a:rPr>
              <a:t>Questions</a:t>
            </a:r>
            <a:br>
              <a:rPr lang="en-CA" sz="2800" dirty="0">
                <a:solidFill>
                  <a:prstClr val="black"/>
                </a:solidFill>
                <a:latin typeface="Calibri" panose="020F0502020204030204"/>
              </a:rPr>
            </a:br>
            <a:br>
              <a:rPr lang="en-CA" sz="2800" dirty="0">
                <a:solidFill>
                  <a:prstClr val="black"/>
                </a:solidFill>
                <a:latin typeface="Calibri" panose="020F0502020204030204"/>
              </a:rPr>
            </a:br>
            <a:endParaRPr lang="en-CA" sz="2800" dirty="0">
              <a:solidFill>
                <a:prstClr val="black"/>
              </a:solidFill>
              <a:latin typeface="Calibri" panose="020F0502020204030204"/>
            </a:endParaRPr>
          </a:p>
        </p:txBody>
      </p:sp>
      <p:sp>
        <p:nvSpPr>
          <p:cNvPr id="6" name="TextBox 5">
            <a:hlinkClick r:id="rId2"/>
            <a:extLst>
              <a:ext uri="{FF2B5EF4-FFF2-40B4-BE49-F238E27FC236}">
                <a16:creationId xmlns:a16="http://schemas.microsoft.com/office/drawing/2014/main" id="{AAC3FB26-2C45-41B0-BCD0-BF06AD20C428}"/>
              </a:ext>
            </a:extLst>
          </p:cNvPr>
          <p:cNvSpPr txBox="1"/>
          <p:nvPr/>
        </p:nvSpPr>
        <p:spPr>
          <a:xfrm>
            <a:off x="1554480" y="4912677"/>
            <a:ext cx="8096597" cy="369332"/>
          </a:xfrm>
          <a:prstGeom prst="rect">
            <a:avLst/>
          </a:prstGeom>
          <a:noFill/>
        </p:spPr>
        <p:txBody>
          <a:bodyPr wrap="square" rtlCol="0">
            <a:spAutoFit/>
          </a:bodyPr>
          <a:lstStyle/>
          <a:p>
            <a:r>
              <a:rPr lang="en-CA" dirty="0"/>
              <a:t>Arrow Lakes Caribou Society:  </a:t>
            </a:r>
            <a:r>
              <a:rPr lang="en-CA" dirty="0">
                <a:solidFill>
                  <a:srgbClr val="00B0F0"/>
                </a:solidFill>
              </a:rPr>
              <a:t>https://arrowlakescaribousociety.com/</a:t>
            </a:r>
          </a:p>
        </p:txBody>
      </p:sp>
    </p:spTree>
    <p:extLst>
      <p:ext uri="{BB962C8B-B14F-4D97-AF65-F5344CB8AC3E}">
        <p14:creationId xmlns:p14="http://schemas.microsoft.com/office/powerpoint/2010/main" val="219819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3212</TotalTime>
  <Words>1458</Words>
  <Application>Microsoft Office PowerPoint</Application>
  <PresentationFormat>Widescreen</PresentationFormat>
  <Paragraphs>138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Central Selkirks  Maternity Pen</vt:lpstr>
      <vt:lpstr>Agenda</vt:lpstr>
      <vt:lpstr>PowerPoint Presentation</vt:lpstr>
      <vt:lpstr>PowerPoint Presentation</vt:lpstr>
      <vt:lpstr>PowerPoint Presentation</vt:lpstr>
      <vt:lpstr>Conditions Supporting Maternal Penning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BC Caribou Recovery</dc:title>
  <dc:creator>Mitchell, Sean FLNR:EX</dc:creator>
  <cp:lastModifiedBy>Legebokow, Cory FLNR:EX</cp:lastModifiedBy>
  <cp:revision>99</cp:revision>
  <dcterms:created xsi:type="dcterms:W3CDTF">2018-12-05T17:07:09Z</dcterms:created>
  <dcterms:modified xsi:type="dcterms:W3CDTF">2022-01-24T23:46:48Z</dcterms:modified>
</cp:coreProperties>
</file>